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44113" cy="15552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0" d="100"/>
          <a:sy n="60" d="100"/>
        </p:scale>
        <p:origin x="186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09" y="2545322"/>
            <a:ext cx="8537496" cy="5414657"/>
          </a:xfrm>
        </p:spPr>
        <p:txBody>
          <a:bodyPr anchor="b"/>
          <a:lstStyle>
            <a:lvl1pPr algn="ctr">
              <a:defRPr sz="659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514" y="8168789"/>
            <a:ext cx="7533085" cy="3754977"/>
          </a:xfrm>
        </p:spPr>
        <p:txBody>
          <a:bodyPr/>
          <a:lstStyle>
            <a:lvl1pPr marL="0" indent="0" algn="ctr">
              <a:buNone/>
              <a:defRPr sz="2636"/>
            </a:lvl1pPr>
            <a:lvl2pPr marL="502188" indent="0" algn="ctr">
              <a:buNone/>
              <a:defRPr sz="2197"/>
            </a:lvl2pPr>
            <a:lvl3pPr marL="1004377" indent="0" algn="ctr">
              <a:buNone/>
              <a:defRPr sz="1977"/>
            </a:lvl3pPr>
            <a:lvl4pPr marL="1506565" indent="0" algn="ctr">
              <a:buNone/>
              <a:defRPr sz="1757"/>
            </a:lvl4pPr>
            <a:lvl5pPr marL="2008754" indent="0" algn="ctr">
              <a:buNone/>
              <a:defRPr sz="1757"/>
            </a:lvl5pPr>
            <a:lvl6pPr marL="2510942" indent="0" algn="ctr">
              <a:buNone/>
              <a:defRPr sz="1757"/>
            </a:lvl6pPr>
            <a:lvl7pPr marL="3013131" indent="0" algn="ctr">
              <a:buNone/>
              <a:defRPr sz="1757"/>
            </a:lvl7pPr>
            <a:lvl8pPr marL="3515319" indent="0" algn="ctr">
              <a:buNone/>
              <a:defRPr sz="1757"/>
            </a:lvl8pPr>
            <a:lvl9pPr marL="4017508" indent="0" algn="ctr">
              <a:buNone/>
              <a:defRPr sz="175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D7A9-5431-4D5C-A8AE-DF279DC2A2DC}" type="datetimeFigureOut">
              <a:rPr lang="es-SV" smtClean="0"/>
              <a:t>6/3/2026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AD4B-00ED-444E-A999-C6BF8882013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3867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D7A9-5431-4D5C-A8AE-DF279DC2A2DC}" type="datetimeFigureOut">
              <a:rPr lang="es-SV" smtClean="0"/>
              <a:t>6/3/2026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AD4B-00ED-444E-A999-C6BF8882013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873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7819" y="828039"/>
            <a:ext cx="2165762" cy="1318022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533" y="828039"/>
            <a:ext cx="6371734" cy="1318022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D7A9-5431-4D5C-A8AE-DF279DC2A2DC}" type="datetimeFigureOut">
              <a:rPr lang="es-SV" smtClean="0"/>
              <a:t>6/3/2026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AD4B-00ED-444E-A999-C6BF8882013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8148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D7A9-5431-4D5C-A8AE-DF279DC2A2DC}" type="datetimeFigureOut">
              <a:rPr lang="es-SV" smtClean="0"/>
              <a:t>6/3/2026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AD4B-00ED-444E-A999-C6BF8882013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615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02" y="3877388"/>
            <a:ext cx="8663047" cy="6469506"/>
          </a:xfrm>
        </p:spPr>
        <p:txBody>
          <a:bodyPr anchor="b"/>
          <a:lstStyle>
            <a:lvl1pPr>
              <a:defRPr sz="659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02" y="10408099"/>
            <a:ext cx="8663047" cy="3402160"/>
          </a:xfrm>
        </p:spPr>
        <p:txBody>
          <a:bodyPr/>
          <a:lstStyle>
            <a:lvl1pPr marL="0" indent="0">
              <a:buNone/>
              <a:defRPr sz="2636">
                <a:solidFill>
                  <a:schemeClr val="tx1"/>
                </a:solidFill>
              </a:defRPr>
            </a:lvl1pPr>
            <a:lvl2pPr marL="50218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2pPr>
            <a:lvl3pPr marL="1004377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3pPr>
            <a:lvl4pPr marL="1506565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4pPr>
            <a:lvl5pPr marL="2008754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5pPr>
            <a:lvl6pPr marL="2510942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6pPr>
            <a:lvl7pPr marL="3013131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7pPr>
            <a:lvl8pPr marL="3515319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8pPr>
            <a:lvl9pPr marL="4017508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D7A9-5431-4D5C-A8AE-DF279DC2A2DC}" type="datetimeFigureOut">
              <a:rPr lang="es-SV" smtClean="0"/>
              <a:t>6/3/2026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AD4B-00ED-444E-A999-C6BF8882013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377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533" y="4140197"/>
            <a:ext cx="4268748" cy="986806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832" y="4140197"/>
            <a:ext cx="4268748" cy="986806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D7A9-5431-4D5C-A8AE-DF279DC2A2DC}" type="datetimeFigureOut">
              <a:rPr lang="es-SV" smtClean="0"/>
              <a:t>6/3/2026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AD4B-00ED-444E-A999-C6BF8882013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6086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828043"/>
            <a:ext cx="8663047" cy="300614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2" y="3812582"/>
            <a:ext cx="4249130" cy="1868488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842" y="5681069"/>
            <a:ext cx="4249130" cy="83559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4833" y="3812582"/>
            <a:ext cx="4270056" cy="1868488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4833" y="5681069"/>
            <a:ext cx="4270056" cy="83559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D7A9-5431-4D5C-A8AE-DF279DC2A2DC}" type="datetimeFigureOut">
              <a:rPr lang="es-SV" smtClean="0"/>
              <a:t>6/3/2026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AD4B-00ED-444E-A999-C6BF8882013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8792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D7A9-5431-4D5C-A8AE-DF279DC2A2DC}" type="datetimeFigureOut">
              <a:rPr lang="es-SV" smtClean="0"/>
              <a:t>6/3/2026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AD4B-00ED-444E-A999-C6BF8882013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2542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D7A9-5431-4D5C-A8AE-DF279DC2A2DC}" type="datetimeFigureOut">
              <a:rPr lang="es-SV" smtClean="0"/>
              <a:t>6/3/2026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AD4B-00ED-444E-A999-C6BF8882013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2163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1036849"/>
            <a:ext cx="3239488" cy="3628972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056" y="2239310"/>
            <a:ext cx="5084832" cy="11052524"/>
          </a:xfrm>
        </p:spPr>
        <p:txBody>
          <a:bodyPr/>
          <a:lstStyle>
            <a:lvl1pPr>
              <a:defRPr sz="3515"/>
            </a:lvl1pPr>
            <a:lvl2pPr>
              <a:defRPr sz="3076"/>
            </a:lvl2pPr>
            <a:lvl3pPr>
              <a:defRPr sz="2636"/>
            </a:lvl3pPr>
            <a:lvl4pPr>
              <a:defRPr sz="2197"/>
            </a:lvl4pPr>
            <a:lvl5pPr>
              <a:defRPr sz="2197"/>
            </a:lvl5pPr>
            <a:lvl6pPr>
              <a:defRPr sz="2197"/>
            </a:lvl6pPr>
            <a:lvl7pPr>
              <a:defRPr sz="2197"/>
            </a:lvl7pPr>
            <a:lvl8pPr>
              <a:defRPr sz="2197"/>
            </a:lvl8pPr>
            <a:lvl9pPr>
              <a:defRPr sz="2197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4665822"/>
            <a:ext cx="3239488" cy="8644011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D7A9-5431-4D5C-A8AE-DF279DC2A2DC}" type="datetimeFigureOut">
              <a:rPr lang="es-SV" smtClean="0"/>
              <a:t>6/3/2026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AD4B-00ED-444E-A999-C6BF8882013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7990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1036849"/>
            <a:ext cx="3239488" cy="3628972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0056" y="2239310"/>
            <a:ext cx="5084832" cy="11052524"/>
          </a:xfrm>
        </p:spPr>
        <p:txBody>
          <a:bodyPr anchor="t"/>
          <a:lstStyle>
            <a:lvl1pPr marL="0" indent="0">
              <a:buNone/>
              <a:defRPr sz="3515"/>
            </a:lvl1pPr>
            <a:lvl2pPr marL="502188" indent="0">
              <a:buNone/>
              <a:defRPr sz="3076"/>
            </a:lvl2pPr>
            <a:lvl3pPr marL="1004377" indent="0">
              <a:buNone/>
              <a:defRPr sz="2636"/>
            </a:lvl3pPr>
            <a:lvl4pPr marL="1506565" indent="0">
              <a:buNone/>
              <a:defRPr sz="2197"/>
            </a:lvl4pPr>
            <a:lvl5pPr marL="2008754" indent="0">
              <a:buNone/>
              <a:defRPr sz="2197"/>
            </a:lvl5pPr>
            <a:lvl6pPr marL="2510942" indent="0">
              <a:buNone/>
              <a:defRPr sz="2197"/>
            </a:lvl6pPr>
            <a:lvl7pPr marL="3013131" indent="0">
              <a:buNone/>
              <a:defRPr sz="2197"/>
            </a:lvl7pPr>
            <a:lvl8pPr marL="3515319" indent="0">
              <a:buNone/>
              <a:defRPr sz="2197"/>
            </a:lvl8pPr>
            <a:lvl9pPr marL="4017508" indent="0">
              <a:buNone/>
              <a:defRPr sz="219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4665822"/>
            <a:ext cx="3239488" cy="8644011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D7A9-5431-4D5C-A8AE-DF279DC2A2DC}" type="datetimeFigureOut">
              <a:rPr lang="es-SV" smtClean="0"/>
              <a:t>6/3/2026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AD4B-00ED-444E-A999-C6BF8882013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3448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533" y="828043"/>
            <a:ext cx="8663047" cy="300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33" y="4140197"/>
            <a:ext cx="8663047" cy="9868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533" y="14415088"/>
            <a:ext cx="2259925" cy="828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AD7A9-5431-4D5C-A8AE-DF279DC2A2DC}" type="datetimeFigureOut">
              <a:rPr lang="es-SV" smtClean="0"/>
              <a:t>6/3/2026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7113" y="14415088"/>
            <a:ext cx="3389888" cy="828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3655" y="14415088"/>
            <a:ext cx="2259925" cy="828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BAD4B-00ED-444E-A999-C6BF8882013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415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4377" rtl="0" eaLnBrk="1" latinLnBrk="0" hangingPunct="1">
        <a:lnSpc>
          <a:spcPct val="90000"/>
        </a:lnSpc>
        <a:spcBef>
          <a:spcPct val="0"/>
        </a:spcBef>
        <a:buNone/>
        <a:defRPr sz="4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094" indent="-251094" algn="l" defTabSz="1004377" rtl="0" eaLnBrk="1" latinLnBrk="0" hangingPunct="1">
        <a:lnSpc>
          <a:spcPct val="90000"/>
        </a:lnSpc>
        <a:spcBef>
          <a:spcPts val="1098"/>
        </a:spcBef>
        <a:buFont typeface="Arial" panose="020B0604020202020204" pitchFamily="34" charset="0"/>
        <a:buChar char="•"/>
        <a:defRPr sz="3076" kern="1200">
          <a:solidFill>
            <a:schemeClr val="tx1"/>
          </a:solidFill>
          <a:latin typeface="+mn-lt"/>
          <a:ea typeface="+mn-ea"/>
          <a:cs typeface="+mn-cs"/>
        </a:defRPr>
      </a:lvl1pPr>
      <a:lvl2pPr marL="753283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636" kern="1200">
          <a:solidFill>
            <a:schemeClr val="tx1"/>
          </a:solidFill>
          <a:latin typeface="+mn-lt"/>
          <a:ea typeface="+mn-ea"/>
          <a:cs typeface="+mn-cs"/>
        </a:defRPr>
      </a:lvl2pPr>
      <a:lvl3pPr marL="1255471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3pPr>
      <a:lvl4pPr marL="1757660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259848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762037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264225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766414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268602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1pPr>
      <a:lvl2pPr marL="502188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2pPr>
      <a:lvl3pPr marL="1004377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3pPr>
      <a:lvl4pPr marL="1506565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008754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510942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013131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515319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017508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171523-89CB-4C8F-9612-43301F93C9A7}"/>
              </a:ext>
            </a:extLst>
          </p:cNvPr>
          <p:cNvSpPr txBox="1">
            <a:spLocks/>
          </p:cNvSpPr>
          <p:nvPr/>
        </p:nvSpPr>
        <p:spPr>
          <a:xfrm>
            <a:off x="381001" y="3066527"/>
            <a:ext cx="9231086" cy="364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1000" i="1" dirty="0">
                <a:solidFill>
                  <a:srgbClr val="F8D5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 (filiación; Correo; </a:t>
            </a:r>
            <a:r>
              <a:rPr lang="es-SV" sz="1000" i="1" dirty="0" err="1">
                <a:solidFill>
                  <a:srgbClr val="F8D5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N°</a:t>
            </a:r>
            <a:r>
              <a:rPr lang="es-SV" sz="1000" i="1" dirty="0">
                <a:solidFill>
                  <a:srgbClr val="F8D5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ORCID) </a:t>
            </a:r>
          </a:p>
          <a:p>
            <a:pPr algn="ctr"/>
            <a:r>
              <a:rPr lang="es-SV" sz="1000" i="1" dirty="0">
                <a:solidFill>
                  <a:srgbClr val="F8D5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s-MX" sz="1000" i="1" dirty="0">
                <a:solidFill>
                  <a:srgbClr val="F8D5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Apellido y nombres de investigadores en línea, separados por punto y coma. Nombre de la institución que representan. Correo de contacto. Letra </a:t>
            </a:r>
            <a:r>
              <a:rPr lang="es-MX" sz="1000" i="1" dirty="0" err="1">
                <a:solidFill>
                  <a:srgbClr val="F8D5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  <a:r>
              <a:rPr lang="es-MX" sz="1000" i="1" dirty="0">
                <a:solidFill>
                  <a:srgbClr val="F8D5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10</a:t>
            </a:r>
            <a:endParaRPr lang="es-SV" sz="1000" i="1" dirty="0">
              <a:solidFill>
                <a:srgbClr val="F8D53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ECBF9D-2DB4-4924-9FA8-A3720DB5E86D}"/>
              </a:ext>
            </a:extLst>
          </p:cNvPr>
          <p:cNvSpPr txBox="1">
            <a:spLocks/>
          </p:cNvSpPr>
          <p:nvPr/>
        </p:nvSpPr>
        <p:spPr>
          <a:xfrm>
            <a:off x="3397496" y="1887871"/>
            <a:ext cx="3198096" cy="5219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500" b="0" dirty="0">
                <a:solidFill>
                  <a:srgbClr val="F8D5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Titulo de Investigación</a:t>
            </a:r>
          </a:p>
          <a:p>
            <a:pPr algn="ctr"/>
            <a:r>
              <a:rPr lang="es-MX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ED4E2D86-19D0-4F3E-8ACE-8D37E6FC2EEB}"/>
              </a:ext>
            </a:extLst>
          </p:cNvPr>
          <p:cNvSpPr txBox="1">
            <a:spLocks/>
          </p:cNvSpPr>
          <p:nvPr/>
        </p:nvSpPr>
        <p:spPr>
          <a:xfrm>
            <a:off x="948928" y="4087469"/>
            <a:ext cx="3198096" cy="615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800" b="0" dirty="0">
                <a:latin typeface="Verdana" panose="020B0604030504040204" pitchFamily="34" charset="0"/>
                <a:ea typeface="Verdana" panose="020B0604030504040204" pitchFamily="34" charset="0"/>
              </a:rPr>
              <a:t>Introducción </a:t>
            </a:r>
          </a:p>
          <a:p>
            <a:pPr algn="ctr"/>
            <a:r>
              <a:rPr lang="es-MX" sz="900" b="0" i="1" dirty="0">
                <a:latin typeface="Verdana" panose="020B0604030504040204" pitchFamily="34" charset="0"/>
                <a:ea typeface="Verdana" panose="020B0604030504040204" pitchFamily="34" charset="0"/>
              </a:rPr>
              <a:t>(Max. 80 palabras)</a:t>
            </a:r>
            <a:endParaRPr lang="es-SV" sz="1200" b="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2E4241DF-A34B-4A60-8286-74B9CAC41B70}"/>
              </a:ext>
            </a:extLst>
          </p:cNvPr>
          <p:cNvSpPr txBox="1">
            <a:spLocks/>
          </p:cNvSpPr>
          <p:nvPr/>
        </p:nvSpPr>
        <p:spPr>
          <a:xfrm>
            <a:off x="381001" y="4952019"/>
            <a:ext cx="4245427" cy="3103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SV" sz="1000" dirty="0">
                <a:latin typeface="Verdana" panose="020B0604030504040204" pitchFamily="34" charset="0"/>
                <a:ea typeface="Verdana" panose="020B0604030504040204" pitchFamily="34" charset="0"/>
              </a:rPr>
              <a:t>El póster debe seguir una secuencia lógica, que progrese de arriba abajo y de izquierda a derecha. El lector inicia la lectura en el extremo superior izquierdo y termina en el extremo inferior derecho.</a:t>
            </a:r>
          </a:p>
          <a:p>
            <a:pPr algn="just"/>
            <a:r>
              <a:rPr lang="es-SV" sz="1000" i="1" dirty="0">
                <a:latin typeface="Verdana" panose="020B0604030504040204" pitchFamily="34" charset="0"/>
                <a:ea typeface="Verdana" panose="020B0604030504040204" pitchFamily="34" charset="0"/>
              </a:rPr>
              <a:t>Evitar:</a:t>
            </a:r>
            <a:r>
              <a:rPr lang="es-SV" sz="1000" dirty="0">
                <a:latin typeface="Verdana" panose="020B0604030504040204" pitchFamily="34" charset="0"/>
                <a:ea typeface="Verdana" panose="020B0604030504040204" pitchFamily="34" charset="0"/>
              </a:rPr>
              <a:t> Un póster demasiado “cargado” mucho texto, muchas tablas y figuras, para ello (</a:t>
            </a:r>
            <a:r>
              <a:rPr lang="es-SV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citar.xxx</a:t>
            </a:r>
            <a:r>
              <a:rPr lang="es-SV" sz="1000" dirty="0">
                <a:latin typeface="Verdana" panose="020B0604030504040204" pitchFamily="34" charset="0"/>
                <a:ea typeface="Verdana" panose="020B0604030504040204" pitchFamily="34" charset="0"/>
              </a:rPr>
              <a:t>):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Breves antecedentes, teoría o conceptualización en su contexto, objetivo o hipótesis (según sea el caso) de 60 a 80 palabras.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Todo escrito en </a:t>
            </a:r>
            <a:r>
              <a:rPr lang="es-MX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 10 a 13, espacio antes y después del párrafo.</a:t>
            </a:r>
            <a:endParaRPr lang="es-SV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A2EC2328-CA91-46CF-AF77-42D7162CA0CB}"/>
              </a:ext>
            </a:extLst>
          </p:cNvPr>
          <p:cNvSpPr txBox="1">
            <a:spLocks/>
          </p:cNvSpPr>
          <p:nvPr/>
        </p:nvSpPr>
        <p:spPr>
          <a:xfrm>
            <a:off x="5881338" y="4251586"/>
            <a:ext cx="3213847" cy="615536"/>
          </a:xfrm>
          <a:prstGeom prst="rect">
            <a:avLst/>
          </a:prstGeom>
        </p:spPr>
        <p:txBody>
          <a:bodyPr>
            <a:norm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S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  <a:p>
            <a:pPr marL="0" indent="0" algn="ctr">
              <a:buNone/>
            </a:pPr>
            <a:r>
              <a:rPr lang="es-MX" sz="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(Max. 120 palabras)</a:t>
            </a:r>
            <a:endParaRPr lang="es-SV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5605DC77-2FB6-4A74-A4C6-DC961749B55F}"/>
              </a:ext>
            </a:extLst>
          </p:cNvPr>
          <p:cNvSpPr txBox="1">
            <a:spLocks/>
          </p:cNvSpPr>
          <p:nvPr/>
        </p:nvSpPr>
        <p:spPr>
          <a:xfrm>
            <a:off x="5417686" y="4874917"/>
            <a:ext cx="4194401" cy="2400100"/>
          </a:xfrm>
          <a:prstGeom prst="rect">
            <a:avLst/>
          </a:prstGeom>
        </p:spPr>
        <p:txBody>
          <a:bodyPr>
            <a:norm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Principales resultados que responden al: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Objetivo general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Objetivos específicos;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si hay hipótesis, dar a conocer los resultados de la prueba.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Discusión de resultados (discusión con otros investigadores y teorías), tablas gráficas </a:t>
            </a:r>
            <a:r>
              <a:rPr lang="es-MX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autoexplicativas</a:t>
            </a:r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, fotografías, figuras (en total de 2 a 4 máx.).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De 50 a 120 palabras.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Gráficas y tablas en formato Editable APA 7ma edición</a:t>
            </a:r>
            <a:endParaRPr lang="es-SV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2" descr="Imagen de salida">
            <a:extLst>
              <a:ext uri="{FF2B5EF4-FFF2-40B4-BE49-F238E27FC236}">
                <a16:creationId xmlns:a16="http://schemas.microsoft.com/office/drawing/2014/main" id="{67B2DA0A-9055-416B-8AC1-EADEF8DE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86" y="7776369"/>
            <a:ext cx="4155799" cy="31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86AE3C4-17AE-47E5-95B8-5F52EF902D7E}"/>
              </a:ext>
            </a:extLst>
          </p:cNvPr>
          <p:cNvSpPr txBox="1">
            <a:spLocks/>
          </p:cNvSpPr>
          <p:nvPr/>
        </p:nvSpPr>
        <p:spPr>
          <a:xfrm>
            <a:off x="5881338" y="11726476"/>
            <a:ext cx="3213847" cy="615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1800" b="0" dirty="0">
                <a:latin typeface="Verdana" panose="020B0604030504040204" pitchFamily="34" charset="0"/>
                <a:ea typeface="Verdana" panose="020B0604030504040204" pitchFamily="34" charset="0"/>
              </a:rPr>
              <a:t>Conclusiones</a:t>
            </a:r>
          </a:p>
          <a:p>
            <a:pPr algn="ctr"/>
            <a:r>
              <a:rPr lang="es-MX" sz="1000" b="0" i="1" dirty="0">
                <a:latin typeface="Verdana" panose="020B0604030504040204" pitchFamily="34" charset="0"/>
                <a:ea typeface="Verdana" panose="020B0604030504040204" pitchFamily="34" charset="0"/>
              </a:rPr>
              <a:t>(Max. 60 palabras)</a:t>
            </a:r>
            <a:endParaRPr lang="es-SV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Marcador de contenido 7">
            <a:extLst>
              <a:ext uri="{FF2B5EF4-FFF2-40B4-BE49-F238E27FC236}">
                <a16:creationId xmlns:a16="http://schemas.microsoft.com/office/drawing/2014/main" id="{88D60130-E211-4AFD-9079-5C8A598C771E}"/>
              </a:ext>
            </a:extLst>
          </p:cNvPr>
          <p:cNvSpPr txBox="1">
            <a:spLocks/>
          </p:cNvSpPr>
          <p:nvPr/>
        </p:nvSpPr>
        <p:spPr>
          <a:xfrm>
            <a:off x="5417687" y="12433042"/>
            <a:ext cx="4194400" cy="12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SV" sz="1000" dirty="0">
                <a:latin typeface="Verdana" panose="020B0604030504040204" pitchFamily="34" charset="0"/>
                <a:ea typeface="Verdana" panose="020B0604030504040204" pitchFamily="34" charset="0"/>
              </a:rPr>
              <a:t>El aporte que concluye el investigador, después de analizar resultados (no es un resumen de resultados).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FA399DD5-607E-4BCF-AFBF-9015CD559C2A}"/>
              </a:ext>
            </a:extLst>
          </p:cNvPr>
          <p:cNvSpPr txBox="1">
            <a:spLocks/>
          </p:cNvSpPr>
          <p:nvPr/>
        </p:nvSpPr>
        <p:spPr>
          <a:xfrm>
            <a:off x="944713" y="9150823"/>
            <a:ext cx="3198096" cy="615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800" b="0" dirty="0">
                <a:latin typeface="Verdana" panose="020B0604030504040204" pitchFamily="34" charset="0"/>
                <a:ea typeface="Verdana" panose="020B0604030504040204" pitchFamily="34" charset="0"/>
              </a:rPr>
              <a:t>Metodología</a:t>
            </a:r>
          </a:p>
          <a:p>
            <a:pPr algn="ctr"/>
            <a:r>
              <a:rPr lang="es-MX" sz="900" b="0" i="1" dirty="0">
                <a:latin typeface="Verdana" panose="020B0604030504040204" pitchFamily="34" charset="0"/>
                <a:ea typeface="Verdana" panose="020B0604030504040204" pitchFamily="34" charset="0"/>
              </a:rPr>
              <a:t>(Max. 80 palabras)</a:t>
            </a:r>
            <a:endParaRPr lang="es-SV" sz="1200" b="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9D5B021E-C0B2-43E1-90A1-5AD8ACBFA938}"/>
              </a:ext>
            </a:extLst>
          </p:cNvPr>
          <p:cNvSpPr txBox="1">
            <a:spLocks/>
          </p:cNvSpPr>
          <p:nvPr/>
        </p:nvSpPr>
        <p:spPr>
          <a:xfrm>
            <a:off x="381000" y="9944637"/>
            <a:ext cx="4245425" cy="2908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Debe describir qué se hizo para obtener, recoger y analizar los datos, si tuvo distintas fases, qué variables se consideraron, cómo se analizaron los datos, es decir: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Teoría metodológica, tipo y enfoque de investigación,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método,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muestreo,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Instrumentos,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Técnica y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Procedimientos.</a:t>
            </a:r>
            <a:endParaRPr lang="es-SV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556B11D5-1439-490F-B3CB-38748A608AA6}"/>
              </a:ext>
            </a:extLst>
          </p:cNvPr>
          <p:cNvSpPr txBox="1">
            <a:spLocks/>
          </p:cNvSpPr>
          <p:nvPr/>
        </p:nvSpPr>
        <p:spPr>
          <a:xfrm>
            <a:off x="1450495" y="13989382"/>
            <a:ext cx="7172637" cy="209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1000" dirty="0">
                <a:latin typeface="Verdana" panose="020B0604030504040204" pitchFamily="34" charset="0"/>
                <a:ea typeface="Verdana" panose="020B0604030504040204" pitchFamily="34" charset="0"/>
              </a:rPr>
              <a:t>Bibliografía</a:t>
            </a:r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id="{BAD0C552-CC47-42C5-BB3A-5FDD1804B4C6}"/>
              </a:ext>
            </a:extLst>
          </p:cNvPr>
          <p:cNvSpPr txBox="1">
            <a:spLocks/>
          </p:cNvSpPr>
          <p:nvPr/>
        </p:nvSpPr>
        <p:spPr>
          <a:xfrm>
            <a:off x="2025802" y="14197336"/>
            <a:ext cx="5992507" cy="209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SV" sz="1100" dirty="0">
                <a:latin typeface="Verdana" panose="020B0604030504040204" pitchFamily="34" charset="0"/>
                <a:ea typeface="Verdana" panose="020B0604030504040204" pitchFamily="34" charset="0"/>
              </a:rPr>
              <a:t>En formato APA 7ma Ed. Tamaño de letra 7. Únicamente agregar las citadas en el poster</a:t>
            </a:r>
            <a:r>
              <a:rPr lang="es-SV" sz="7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7303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328</Words>
  <Application>Microsoft Office PowerPoint</Application>
  <PresentationFormat>Personalizado</PresentationFormat>
  <Paragraphs>33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Anonimo</dc:creator>
  <cp:lastModifiedBy>Anonimo</cp:lastModifiedBy>
  <cp:revision>2</cp:revision>
  <dcterms:created xsi:type="dcterms:W3CDTF">2026-03-06T14:52:04Z</dcterms:created>
  <dcterms:modified xsi:type="dcterms:W3CDTF">2026-03-06T15:21:07Z</dcterms:modified>
</cp:coreProperties>
</file>