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12" d="100"/>
          <a:sy n="112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BC95-662E-4D4B-94EF-51C155EDF233}" type="datetimeFigureOut">
              <a:rPr lang="es-SV" smtClean="0"/>
              <a:t>25/6/2025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779E-02A1-4628-83B5-B94587C637A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9779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BC95-662E-4D4B-94EF-51C155EDF233}" type="datetimeFigureOut">
              <a:rPr lang="es-SV" smtClean="0"/>
              <a:t>25/6/2025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779E-02A1-4628-83B5-B94587C637A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5197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BC95-662E-4D4B-94EF-51C155EDF233}" type="datetimeFigureOut">
              <a:rPr lang="es-SV" smtClean="0"/>
              <a:t>25/6/2025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779E-02A1-4628-83B5-B94587C637A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534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BC95-662E-4D4B-94EF-51C155EDF233}" type="datetimeFigureOut">
              <a:rPr lang="es-SV" smtClean="0"/>
              <a:t>25/6/2025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779E-02A1-4628-83B5-B94587C637A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1311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BC95-662E-4D4B-94EF-51C155EDF233}" type="datetimeFigureOut">
              <a:rPr lang="es-SV" smtClean="0"/>
              <a:t>25/6/2025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779E-02A1-4628-83B5-B94587C637A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742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BC95-662E-4D4B-94EF-51C155EDF233}" type="datetimeFigureOut">
              <a:rPr lang="es-SV" smtClean="0"/>
              <a:t>25/6/2025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779E-02A1-4628-83B5-B94587C637A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985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BC95-662E-4D4B-94EF-51C155EDF233}" type="datetimeFigureOut">
              <a:rPr lang="es-SV" smtClean="0"/>
              <a:t>25/6/2025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779E-02A1-4628-83B5-B94587C637A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787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BC95-662E-4D4B-94EF-51C155EDF233}" type="datetimeFigureOut">
              <a:rPr lang="es-SV" smtClean="0"/>
              <a:t>25/6/2025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779E-02A1-4628-83B5-B94587C637A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0222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BC95-662E-4D4B-94EF-51C155EDF233}" type="datetimeFigureOut">
              <a:rPr lang="es-SV" smtClean="0"/>
              <a:t>25/6/2025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779E-02A1-4628-83B5-B94587C637A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684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BC95-662E-4D4B-94EF-51C155EDF233}" type="datetimeFigureOut">
              <a:rPr lang="es-SV" smtClean="0"/>
              <a:t>25/6/2025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779E-02A1-4628-83B5-B94587C637A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3578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BC95-662E-4D4B-94EF-51C155EDF233}" type="datetimeFigureOut">
              <a:rPr lang="es-SV" smtClean="0"/>
              <a:t>25/6/2025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779E-02A1-4628-83B5-B94587C637A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6875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DBC95-662E-4D4B-94EF-51C155EDF233}" type="datetimeFigureOut">
              <a:rPr lang="es-SV" smtClean="0"/>
              <a:t>25/6/2025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C779E-02A1-4628-83B5-B94587C637A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2319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19C0AC3B-005D-6CE2-7355-4F8C66358639}"/>
              </a:ext>
            </a:extLst>
          </p:cNvPr>
          <p:cNvSpPr txBox="1">
            <a:spLocks/>
          </p:cNvSpPr>
          <p:nvPr/>
        </p:nvSpPr>
        <p:spPr>
          <a:xfrm>
            <a:off x="6193052" y="897572"/>
            <a:ext cx="1091297" cy="2423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800" b="0" dirty="0"/>
              <a:t>L</a:t>
            </a:r>
            <a:r>
              <a:rPr lang="es-SV" sz="800" b="0" dirty="0" err="1"/>
              <a:t>ogo</a:t>
            </a:r>
            <a:r>
              <a:rPr lang="es-SV" sz="800" b="0" dirty="0"/>
              <a:t> IES que representa</a:t>
            </a:r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8008B127-C06A-CA62-67E8-5A0E86C8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361" y="472624"/>
            <a:ext cx="4709692" cy="932172"/>
          </a:xfrm>
        </p:spPr>
        <p:txBody>
          <a:bodyPr>
            <a:noAutofit/>
          </a:bodyPr>
          <a:lstStyle/>
          <a:p>
            <a:pPr algn="ctr">
              <a:spcBef>
                <a:spcPts val="827"/>
              </a:spcBef>
            </a:pPr>
            <a:r>
              <a:rPr lang="es-MX" sz="1800" dirty="0">
                <a:solidFill>
                  <a:srgbClr val="F8D5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Requisitos para presentación de póster científico en el marco del congreso internacional UEES 2025 – Título máx. 20 palabras</a:t>
            </a:r>
            <a:endParaRPr lang="es-SV" sz="1800" dirty="0">
              <a:solidFill>
                <a:srgbClr val="F8D53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2DD75E2D-4451-2FB8-860B-E53D748D2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44" y="2073022"/>
            <a:ext cx="3198096" cy="615536"/>
          </a:xfrm>
        </p:spPr>
        <p:txBody>
          <a:bodyPr>
            <a:normAutofit/>
          </a:bodyPr>
          <a:lstStyle/>
          <a:p>
            <a:pPr algn="ctr"/>
            <a:r>
              <a:rPr lang="es-MX" sz="1800" b="0" dirty="0">
                <a:latin typeface="Verdana" panose="020B0604030504040204" pitchFamily="34" charset="0"/>
                <a:ea typeface="Verdana" panose="020B0604030504040204" pitchFamily="34" charset="0"/>
              </a:rPr>
              <a:t>Introducción </a:t>
            </a:r>
          </a:p>
          <a:p>
            <a:pPr algn="ctr"/>
            <a:r>
              <a:rPr lang="es-MX" sz="900" b="0" i="1" dirty="0">
                <a:latin typeface="Verdana" panose="020B0604030504040204" pitchFamily="34" charset="0"/>
                <a:ea typeface="Verdana" panose="020B0604030504040204" pitchFamily="34" charset="0"/>
              </a:rPr>
              <a:t>(Max. 80 palabras)</a:t>
            </a:r>
            <a:endParaRPr lang="es-SV" sz="1200" b="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6929086C-A1D6-0DB9-FB68-B3159A8D6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7740" y="2719340"/>
            <a:ext cx="3198096" cy="31033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1000" dirty="0">
                <a:latin typeface="Verdana" panose="020B0604030504040204" pitchFamily="34" charset="0"/>
                <a:ea typeface="Verdana" panose="020B0604030504040204" pitchFamily="34" charset="0"/>
              </a:rPr>
              <a:t>El póster debe seguir una secuencia lógica, que progrese de arriba abajo y de izquierda a derecha. El lector inicia la lectura en el extremo superior izquierdo y termina en el extremo inferior derecho.</a:t>
            </a:r>
          </a:p>
          <a:p>
            <a:pPr lvl="0" algn="just"/>
            <a:r>
              <a:rPr lang="es-SV" sz="1000" i="1" dirty="0">
                <a:latin typeface="Verdana" panose="020B0604030504040204" pitchFamily="34" charset="0"/>
                <a:ea typeface="Verdana" panose="020B0604030504040204" pitchFamily="34" charset="0"/>
              </a:rPr>
              <a:t>Evitar:</a:t>
            </a:r>
            <a:r>
              <a:rPr lang="es-SV" sz="1000" dirty="0">
                <a:latin typeface="Verdana" panose="020B0604030504040204" pitchFamily="34" charset="0"/>
                <a:ea typeface="Verdana" panose="020B0604030504040204" pitchFamily="34" charset="0"/>
              </a:rPr>
              <a:t> Un póster demasiado “cargado” mucho texto, muchas tablas y figuras, para ello (</a:t>
            </a:r>
            <a:r>
              <a:rPr lang="es-SV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citar.xxx</a:t>
            </a:r>
            <a:r>
              <a:rPr lang="es-SV" sz="1000" dirty="0">
                <a:latin typeface="Verdana" panose="020B0604030504040204" pitchFamily="34" charset="0"/>
                <a:ea typeface="Verdana" panose="020B0604030504040204" pitchFamily="34" charset="0"/>
              </a:rPr>
              <a:t>):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Breves antecedentes, teoría o conceptualización en su contexto, objetivo o hipótesis (según sea el caso) de 60 a 80 palabras.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Todo escrito en </a:t>
            </a:r>
            <a:r>
              <a:rPr lang="es-MX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Verdana</a:t>
            </a:r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 10 a 13, espacio antes y después del párrafo.</a:t>
            </a:r>
            <a:endParaRPr lang="es-SV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D6492862-198A-6952-D95B-ECC5C9667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95898" y="2028083"/>
            <a:ext cx="3213847" cy="615536"/>
          </a:xfrm>
        </p:spPr>
        <p:txBody>
          <a:bodyPr>
            <a:normAutofit/>
          </a:bodyPr>
          <a:lstStyle/>
          <a:p>
            <a:pPr algn="ctr"/>
            <a:r>
              <a:rPr lang="es-SV" sz="1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</a:p>
          <a:p>
            <a:pPr algn="ctr"/>
            <a:r>
              <a:rPr lang="es-MX" sz="900" b="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(Max. 120 palabras)</a:t>
            </a:r>
            <a:endParaRPr lang="es-SV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Marcador de contenido 7">
            <a:extLst>
              <a:ext uri="{FF2B5EF4-FFF2-40B4-BE49-F238E27FC236}">
                <a16:creationId xmlns:a16="http://schemas.microsoft.com/office/drawing/2014/main" id="{49CE35E7-7380-F482-8EFB-001A8B2EA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95898" y="2697697"/>
            <a:ext cx="3213847" cy="24001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Principales resultados que responden al: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Objetivo general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Objetivos específicos;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si hay hipótesis, dar a conocer los resultados de la prueba.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Discusión de resultados (discusión con otros investigadores y teorías), tablas gráficas </a:t>
            </a:r>
            <a:r>
              <a:rPr lang="es-MX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autoexplicativas</a:t>
            </a:r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, fotografías, figuras (en total de 2 a 4 máx.).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De 50 a 120 palabras.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Gráficas y tablas en formato Editable APA 7ma edición</a:t>
            </a:r>
            <a:endParaRPr lang="es-SV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ítulo 3">
            <a:extLst>
              <a:ext uri="{FF2B5EF4-FFF2-40B4-BE49-F238E27FC236}">
                <a16:creationId xmlns:a16="http://schemas.microsoft.com/office/drawing/2014/main" id="{346EA507-946A-BDEA-67BF-55395961C208}"/>
              </a:ext>
            </a:extLst>
          </p:cNvPr>
          <p:cNvSpPr txBox="1">
            <a:spLocks/>
          </p:cNvSpPr>
          <p:nvPr/>
        </p:nvSpPr>
        <p:spPr>
          <a:xfrm>
            <a:off x="241044" y="1585799"/>
            <a:ext cx="7172637" cy="411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sz="1000" i="1" dirty="0">
                <a:solidFill>
                  <a:srgbClr val="F8D539"/>
                </a:solidFill>
                <a:latin typeface="+mn-lt"/>
                <a:ea typeface="Verdana" panose="020B0604030504040204" pitchFamily="34" charset="0"/>
              </a:rPr>
              <a:t>Autor (filiación; Correo; </a:t>
            </a:r>
            <a:r>
              <a:rPr lang="es-SV" sz="1000" i="1" dirty="0" err="1">
                <a:solidFill>
                  <a:srgbClr val="F8D539"/>
                </a:solidFill>
                <a:latin typeface="+mn-lt"/>
                <a:ea typeface="Verdana" panose="020B0604030504040204" pitchFamily="34" charset="0"/>
              </a:rPr>
              <a:t>N°</a:t>
            </a:r>
            <a:r>
              <a:rPr lang="es-SV" sz="1000" i="1" dirty="0">
                <a:solidFill>
                  <a:srgbClr val="F8D539"/>
                </a:solidFill>
                <a:latin typeface="+mn-lt"/>
                <a:ea typeface="Verdana" panose="020B0604030504040204" pitchFamily="34" charset="0"/>
              </a:rPr>
              <a:t> ORCID) </a:t>
            </a:r>
          </a:p>
          <a:p>
            <a:pPr algn="ctr"/>
            <a:r>
              <a:rPr lang="es-SV" sz="1000" i="1" dirty="0">
                <a:solidFill>
                  <a:srgbClr val="F8D539"/>
                </a:solidFill>
                <a:latin typeface="+mn-lt"/>
                <a:ea typeface="Verdana" panose="020B0604030504040204" pitchFamily="34" charset="0"/>
              </a:rPr>
              <a:t>(</a:t>
            </a:r>
            <a:r>
              <a:rPr lang="es-MX" sz="1000" i="1" dirty="0">
                <a:solidFill>
                  <a:srgbClr val="F8D539"/>
                </a:solidFill>
                <a:latin typeface="+mn-lt"/>
                <a:ea typeface="Verdana" panose="020B0604030504040204" pitchFamily="34" charset="0"/>
              </a:rPr>
              <a:t>Apellido y nombres de investigadores en línea, separados por punto y coma. Nombre de la institución que representan. Correo de contacto. Letra </a:t>
            </a:r>
            <a:r>
              <a:rPr lang="es-MX" sz="800" i="1" dirty="0" err="1">
                <a:solidFill>
                  <a:srgbClr val="F8D539"/>
                </a:solidFill>
                <a:latin typeface="+mn-lt"/>
                <a:ea typeface="Verdana" panose="020B0604030504040204" pitchFamily="34" charset="0"/>
              </a:rPr>
              <a:t>Verdana</a:t>
            </a:r>
            <a:r>
              <a:rPr lang="es-MX" sz="800" i="1" dirty="0">
                <a:solidFill>
                  <a:srgbClr val="F8D539"/>
                </a:solidFill>
                <a:latin typeface="+mn-lt"/>
                <a:ea typeface="Verdana" panose="020B0604030504040204" pitchFamily="34" charset="0"/>
              </a:rPr>
              <a:t> 8</a:t>
            </a:r>
            <a:endParaRPr lang="es-SV" sz="800" i="1" dirty="0">
              <a:solidFill>
                <a:srgbClr val="F8D539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096B4A3D-D15F-213A-1C11-401D46825702}"/>
              </a:ext>
            </a:extLst>
          </p:cNvPr>
          <p:cNvSpPr txBox="1">
            <a:spLocks/>
          </p:cNvSpPr>
          <p:nvPr/>
        </p:nvSpPr>
        <p:spPr>
          <a:xfrm>
            <a:off x="431344" y="5822663"/>
            <a:ext cx="3198096" cy="615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800" b="0" dirty="0"/>
              <a:t>Metodología</a:t>
            </a:r>
          </a:p>
          <a:p>
            <a:pPr algn="ctr"/>
            <a:r>
              <a:rPr lang="es-MX" sz="900" b="0" i="1" dirty="0">
                <a:latin typeface="Verdana" panose="020B0604030504040204" pitchFamily="34" charset="0"/>
                <a:ea typeface="Verdana" panose="020B0604030504040204" pitchFamily="34" charset="0"/>
              </a:rPr>
              <a:t>(Max. 80 palabras)</a:t>
            </a:r>
            <a:endParaRPr lang="es-SV" sz="1200" b="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Marcador de contenido 5">
            <a:extLst>
              <a:ext uri="{FF2B5EF4-FFF2-40B4-BE49-F238E27FC236}">
                <a16:creationId xmlns:a16="http://schemas.microsoft.com/office/drawing/2014/main" id="{9201ADE8-CD9F-18C9-72B6-948934348B9D}"/>
              </a:ext>
            </a:extLst>
          </p:cNvPr>
          <p:cNvSpPr txBox="1">
            <a:spLocks/>
          </p:cNvSpPr>
          <p:nvPr/>
        </p:nvSpPr>
        <p:spPr>
          <a:xfrm>
            <a:off x="431344" y="6421456"/>
            <a:ext cx="3198096" cy="2908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Debe describir qué se hizo para obtener, recoger y analizar los datos, si tuvo distintas fases, qué variables se consideraron, cómo se analizaron los datos, es decir: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Teoría metodológica, tipo y enfoque de investigación,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método,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muestreo,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Instrumentos,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Técnica y </a:t>
            </a:r>
          </a:p>
          <a:p>
            <a:pPr algn="just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Procedimientos.</a:t>
            </a:r>
            <a:endParaRPr lang="es-SV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Picture 2" descr="Imagen de salida">
            <a:extLst>
              <a:ext uri="{FF2B5EF4-FFF2-40B4-BE49-F238E27FC236}">
                <a16:creationId xmlns:a16="http://schemas.microsoft.com/office/drawing/2014/main" id="{73D1E22C-850A-1734-A17B-EA84D0BCD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39" y="5151875"/>
            <a:ext cx="3057967" cy="22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Marcador de texto 6">
            <a:extLst>
              <a:ext uri="{FF2B5EF4-FFF2-40B4-BE49-F238E27FC236}">
                <a16:creationId xmlns:a16="http://schemas.microsoft.com/office/drawing/2014/main" id="{35D027CF-37C7-76BD-D087-F2018A047BAF}"/>
              </a:ext>
            </a:extLst>
          </p:cNvPr>
          <p:cNvSpPr txBox="1">
            <a:spLocks/>
          </p:cNvSpPr>
          <p:nvPr/>
        </p:nvSpPr>
        <p:spPr>
          <a:xfrm>
            <a:off x="3827363" y="7963389"/>
            <a:ext cx="3213847" cy="615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SV" sz="1800" b="0" dirty="0"/>
              <a:t>Conclusiones</a:t>
            </a:r>
          </a:p>
          <a:p>
            <a:pPr algn="ctr"/>
            <a:r>
              <a:rPr lang="es-MX" sz="1000" b="0" i="1" dirty="0">
                <a:latin typeface="Verdana" panose="020B0604030504040204" pitchFamily="34" charset="0"/>
                <a:ea typeface="Verdana" panose="020B0604030504040204" pitchFamily="34" charset="0"/>
              </a:rPr>
              <a:t>(Max. 60 palabras)</a:t>
            </a:r>
            <a:endParaRPr lang="es-SV" dirty="0"/>
          </a:p>
        </p:txBody>
      </p:sp>
      <p:sp>
        <p:nvSpPr>
          <p:cNvPr id="26" name="Marcador de contenido 7">
            <a:extLst>
              <a:ext uri="{FF2B5EF4-FFF2-40B4-BE49-F238E27FC236}">
                <a16:creationId xmlns:a16="http://schemas.microsoft.com/office/drawing/2014/main" id="{C2A78ED1-F6AA-7F9B-F94E-A19E792EEA72}"/>
              </a:ext>
            </a:extLst>
          </p:cNvPr>
          <p:cNvSpPr txBox="1">
            <a:spLocks/>
          </p:cNvSpPr>
          <p:nvPr/>
        </p:nvSpPr>
        <p:spPr>
          <a:xfrm>
            <a:off x="3895898" y="8582869"/>
            <a:ext cx="3213847" cy="12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SV" sz="1000" dirty="0">
                <a:latin typeface="Verdana" panose="020B0604030504040204" pitchFamily="34" charset="0"/>
                <a:ea typeface="Verdana" panose="020B0604030504040204" pitchFamily="34" charset="0"/>
              </a:rPr>
              <a:t>El aporte que concluye el investigador, después de analizar resultados (no es un resumen de resultados).</a:t>
            </a:r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F3DA5E42-0F20-C3A3-9AB7-F0612D823714}"/>
              </a:ext>
            </a:extLst>
          </p:cNvPr>
          <p:cNvSpPr txBox="1">
            <a:spLocks/>
          </p:cNvSpPr>
          <p:nvPr/>
        </p:nvSpPr>
        <p:spPr>
          <a:xfrm>
            <a:off x="241044" y="9633691"/>
            <a:ext cx="7172637" cy="209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SV" sz="1000" dirty="0"/>
              <a:t>Bibliografía</a:t>
            </a:r>
          </a:p>
        </p:txBody>
      </p:sp>
      <p:sp>
        <p:nvSpPr>
          <p:cNvPr id="28" name="Marcador de contenido 7">
            <a:extLst>
              <a:ext uri="{FF2B5EF4-FFF2-40B4-BE49-F238E27FC236}">
                <a16:creationId xmlns:a16="http://schemas.microsoft.com/office/drawing/2014/main" id="{0F926879-C558-6B33-B702-F6BE8506C0BC}"/>
              </a:ext>
            </a:extLst>
          </p:cNvPr>
          <p:cNvSpPr txBox="1">
            <a:spLocks/>
          </p:cNvSpPr>
          <p:nvPr/>
        </p:nvSpPr>
        <p:spPr>
          <a:xfrm>
            <a:off x="387039" y="9937214"/>
            <a:ext cx="6654172" cy="20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SV" sz="700" dirty="0">
                <a:latin typeface="Verdana" panose="020B0604030504040204" pitchFamily="34" charset="0"/>
                <a:ea typeface="Verdana" panose="020B0604030504040204" pitchFamily="34" charset="0"/>
              </a:rPr>
              <a:t>En formato APA 7ma Ed. Tamaño de letra 7. Únicamente agregar las citadas en el poster. </a:t>
            </a:r>
          </a:p>
        </p:txBody>
      </p:sp>
    </p:spTree>
    <p:extLst>
      <p:ext uri="{BB962C8B-B14F-4D97-AF65-F5344CB8AC3E}">
        <p14:creationId xmlns:p14="http://schemas.microsoft.com/office/powerpoint/2010/main" val="1909919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eadf0e7-8569-406b-8043-55c33fe4be7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CAD41B4F96C340A361FA5778C933DA" ma:contentTypeVersion="16" ma:contentTypeDescription="Crear nuevo documento." ma:contentTypeScope="" ma:versionID="919c1619338a058a84af3497a12bf1e8">
  <xsd:schema xmlns:xsd="http://www.w3.org/2001/XMLSchema" xmlns:xs="http://www.w3.org/2001/XMLSchema" xmlns:p="http://schemas.microsoft.com/office/2006/metadata/properties" xmlns:ns3="3eadf0e7-8569-406b-8043-55c33fe4be7b" xmlns:ns4="fe5add7a-bd73-4db0-9bce-de19ffffefff" targetNamespace="http://schemas.microsoft.com/office/2006/metadata/properties" ma:root="true" ma:fieldsID="eea5a83c1081eee71917213057a0408e" ns3:_="" ns4:_="">
    <xsd:import namespace="3eadf0e7-8569-406b-8043-55c33fe4be7b"/>
    <xsd:import namespace="fe5add7a-bd73-4db0-9bce-de19ffffefff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ystemTags" minOccurs="0"/>
                <xsd:element ref="ns3:MediaLengthInSecond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df0e7-8569-406b-8043-55c33fe4be7b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add7a-bd73-4db0-9bce-de19ffffef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BCB970-5162-4D1B-B6E9-1CBA2CF8B093}">
  <ds:schemaRefs>
    <ds:schemaRef ds:uri="http://www.w3.org/XML/1998/namespace"/>
    <ds:schemaRef ds:uri="http://schemas.openxmlformats.org/package/2006/metadata/core-properties"/>
    <ds:schemaRef ds:uri="3eadf0e7-8569-406b-8043-55c33fe4be7b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fe5add7a-bd73-4db0-9bce-de19ffffeff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3445C76-17E8-4E77-87A9-37A32F940D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CB4C74-1941-4A73-9954-B2CAEFA3E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df0e7-8569-406b-8043-55c33fe4be7b"/>
    <ds:schemaRef ds:uri="fe5add7a-bd73-4db0-9bce-de19ffffef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349</Words>
  <Application>Microsoft Office PowerPoint</Application>
  <PresentationFormat>Personalizado</PresentationFormat>
  <Paragraphs>33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Tema de Office</vt:lpstr>
      <vt:lpstr>Requisitos para presentación de póster científico en el marco del congreso internacional UEES 2025 – Título máx. 20 palabras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Quintanilla</dc:creator>
  <cp:lastModifiedBy>Aydee de Parada</cp:lastModifiedBy>
  <cp:revision>12</cp:revision>
  <dcterms:created xsi:type="dcterms:W3CDTF">2025-06-19T13:53:54Z</dcterms:created>
  <dcterms:modified xsi:type="dcterms:W3CDTF">2025-06-25T19:08:14Z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0x0101006BCAD41B4F96C340A361FA5778C933DA</vt:lpwstr>
  </property>
</Properties>
</file>